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96" r:id="rId2"/>
    <p:sldId id="307" r:id="rId3"/>
    <p:sldId id="258" r:id="rId4"/>
    <p:sldId id="306" r:id="rId5"/>
    <p:sldId id="297" r:id="rId6"/>
    <p:sldId id="260" r:id="rId7"/>
    <p:sldId id="299" r:id="rId8"/>
    <p:sldId id="300" r:id="rId9"/>
    <p:sldId id="262" r:id="rId10"/>
    <p:sldId id="302" r:id="rId11"/>
    <p:sldId id="303" r:id="rId12"/>
    <p:sldId id="304" r:id="rId13"/>
    <p:sldId id="276" r:id="rId14"/>
    <p:sldId id="312" r:id="rId15"/>
    <p:sldId id="314" r:id="rId16"/>
    <p:sldId id="277" r:id="rId17"/>
    <p:sldId id="294" r:id="rId18"/>
    <p:sldId id="298" r:id="rId19"/>
    <p:sldId id="295" r:id="rId20"/>
    <p:sldId id="278" r:id="rId21"/>
    <p:sldId id="305" r:id="rId22"/>
    <p:sldId id="313" r:id="rId23"/>
    <p:sldId id="301" r:id="rId24"/>
    <p:sldId id="310" r:id="rId25"/>
    <p:sldId id="308" r:id="rId26"/>
    <p:sldId id="309" r:id="rId27"/>
  </p:sldIdLst>
  <p:sldSz cx="9144000" cy="6858000" type="screen4x3"/>
  <p:notesSz cx="6858000" cy="9144000"/>
  <p:custDataLst>
    <p:tags r:id="rId29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C5A4F-15D2-41AF-A46A-593FF0BEED2B}" type="datetimeFigureOut">
              <a:rPr lang="cs-CZ" smtClean="0"/>
              <a:t>6.1.2017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31053-8B02-40D9-8BC8-3563466CE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405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https://crmperth.wordpress.com/tag/crm-database-perth/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27388-045F-419A-9F5E-E4F0E69A4B5A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22D4F-032B-4B26-8F7B-3774C5A586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31C37-E159-42AD-B6C3-C481024C0E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E3518-3486-4F36-A4EB-EF73F0DEA5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0ED11-7C8C-4204-9E02-0BCF708E1B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2EFDA-1BC0-431D-BFE2-AC8C46D56A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A402-3424-485E-8AA2-3111D3AA06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C8FEF-6D68-4F81-8F13-705CCFBA51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EF328-CF30-4490-AD28-44EDE4F391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B28F4-EF20-4269-A4D7-3E62A1E2E2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01890-49FB-49E9-886E-64A5FDDB4E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63E9B-02D5-4DBB-B873-2DE2BB2468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8184675-B38D-4631-BBBB-AB0DC3739D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mportal.cz/" TargetMode="External"/><Relationship Id="rId2" Type="http://schemas.openxmlformats.org/officeDocument/2006/relationships/hyperlink" Target="http://www.crmforum.cz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571500" y="785813"/>
            <a:ext cx="8072438" cy="1470025"/>
          </a:xfrm>
        </p:spPr>
        <p:txBody>
          <a:bodyPr/>
          <a:lstStyle/>
          <a:p>
            <a:r>
              <a:rPr lang="cs-CZ" dirty="0" smtClean="0">
                <a:solidFill>
                  <a:srgbClr val="006B5A"/>
                </a:solidFill>
              </a:rPr>
              <a:t>Informační systémy</a:t>
            </a:r>
            <a:br>
              <a:rPr lang="cs-CZ" dirty="0" smtClean="0">
                <a:solidFill>
                  <a:srgbClr val="006B5A"/>
                </a:solidFill>
              </a:rPr>
            </a:br>
            <a:r>
              <a:rPr lang="cs-CZ" dirty="0" smtClean="0">
                <a:solidFill>
                  <a:srgbClr val="006B5A"/>
                </a:solidFill>
              </a:rPr>
              <a:t>podnikové systémy CRM</a:t>
            </a: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Ing. Roman Danel, Ph.D.</a:t>
            </a:r>
          </a:p>
          <a:p>
            <a:r>
              <a:rPr lang="cs-CZ" sz="1900" smtClean="0">
                <a:hlinkClick r:id="rId2"/>
              </a:rPr>
              <a:t>roman.danel@vsb.cz</a:t>
            </a:r>
            <a:endParaRPr lang="cs-CZ" sz="1900" smtClean="0"/>
          </a:p>
          <a:p>
            <a:r>
              <a:rPr lang="cs-CZ" sz="1800" smtClean="0">
                <a:solidFill>
                  <a:srgbClr val="006B5A"/>
                </a:solidFill>
              </a:rPr>
              <a:t>Institut ekonomiky a systémů řízení</a:t>
            </a:r>
          </a:p>
          <a:p>
            <a:r>
              <a:rPr lang="cs-CZ" sz="1800" smtClean="0">
                <a:solidFill>
                  <a:srgbClr val="006B5A"/>
                </a:solidFill>
              </a:rPr>
              <a:t>Hornicko – geologická fakulta</a:t>
            </a:r>
          </a:p>
        </p:txBody>
      </p:sp>
      <p:pic>
        <p:nvPicPr>
          <p:cNvPr id="2052" name="Obrázek 3" descr="LogoHG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5" y="2286000"/>
            <a:ext cx="124301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CRM – přehled modulů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evidence obchodních partnerů a kontaktů</a:t>
            </a:r>
          </a:p>
          <a:p>
            <a:r>
              <a:rPr lang="cs-CZ" dirty="0" smtClean="0"/>
              <a:t>obchodní případy a příležitosti</a:t>
            </a:r>
          </a:p>
          <a:p>
            <a:r>
              <a:rPr lang="cs-CZ" dirty="0" smtClean="0"/>
              <a:t>marketing</a:t>
            </a:r>
          </a:p>
          <a:p>
            <a:r>
              <a:rPr lang="cs-CZ" dirty="0" smtClean="0"/>
              <a:t>související informace</a:t>
            </a:r>
          </a:p>
          <a:p>
            <a:r>
              <a:rPr lang="cs-CZ" dirty="0" smtClean="0"/>
              <a:t>komunikace </a:t>
            </a:r>
          </a:p>
          <a:p>
            <a:r>
              <a:rPr lang="cs-CZ" dirty="0" smtClean="0"/>
              <a:t>plánování</a:t>
            </a:r>
          </a:p>
          <a:p>
            <a:r>
              <a:rPr lang="cs-CZ" dirty="0" smtClean="0"/>
              <a:t>analýza a vyhodnocení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pro výběr CRM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Jaké má subjekt zkušenosti s problematikou CRM? </a:t>
            </a:r>
          </a:p>
          <a:p>
            <a:r>
              <a:rPr lang="cs-CZ" sz="2400" dirty="0" smtClean="0"/>
              <a:t>Jak velká je organizace?</a:t>
            </a:r>
          </a:p>
          <a:p>
            <a:r>
              <a:rPr lang="cs-CZ" sz="2400" dirty="0" smtClean="0"/>
              <a:t>Jak velký je rozpočet?</a:t>
            </a:r>
          </a:p>
          <a:p>
            <a:r>
              <a:rPr lang="cs-CZ" sz="2400" dirty="0" smtClean="0"/>
              <a:t>Požadavky návratnosti</a:t>
            </a:r>
          </a:p>
          <a:p>
            <a:r>
              <a:rPr lang="cs-CZ" sz="2400" dirty="0" smtClean="0"/>
              <a:t>Jak velká je cílová skupina?</a:t>
            </a:r>
          </a:p>
          <a:p>
            <a:r>
              <a:rPr lang="cs-CZ" sz="2400" dirty="0" smtClean="0"/>
              <a:t>Existuje na trhu CRM informační systém pro konkrétní firemní odvětví?</a:t>
            </a:r>
          </a:p>
          <a:p>
            <a:r>
              <a:rPr lang="cs-CZ" sz="2400" dirty="0" smtClean="0"/>
              <a:t>Které podnikové činnosti vzhledem k řízení vztahů se zákazníky by měly být automatizovány?</a:t>
            </a:r>
          </a:p>
          <a:p>
            <a:r>
              <a:rPr lang="cs-CZ" sz="2400" dirty="0" smtClean="0"/>
              <a:t>Jaká bude vazba CRM IS na další firemní informační systémy? </a:t>
            </a:r>
          </a:p>
          <a:p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 pro výběr systému CRM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Kvalita správy adres a kontaktních údajů</a:t>
            </a:r>
          </a:p>
          <a:p>
            <a:r>
              <a:rPr lang="cs-CZ" dirty="0" smtClean="0"/>
              <a:t>Informace v kontextu</a:t>
            </a:r>
          </a:p>
          <a:p>
            <a:r>
              <a:rPr lang="cs-CZ" dirty="0" smtClean="0"/>
              <a:t>Práce s dokumenty</a:t>
            </a:r>
          </a:p>
          <a:p>
            <a:r>
              <a:rPr lang="cs-CZ" dirty="0" smtClean="0"/>
              <a:t>Vyhodnocování obchodních případů</a:t>
            </a:r>
          </a:p>
          <a:p>
            <a:r>
              <a:rPr lang="cs-CZ" dirty="0" smtClean="0"/>
              <a:t>Přehlednost</a:t>
            </a:r>
          </a:p>
          <a:p>
            <a:r>
              <a:rPr lang="cs-CZ" dirty="0" smtClean="0"/>
              <a:t>Podpora týmové práce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CRM – stupně nasazení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Nejnižší – iniciativa obchodu na straně zákazníka</a:t>
            </a:r>
          </a:p>
          <a:p>
            <a:r>
              <a:rPr lang="cs-CZ" dirty="0" err="1" smtClean="0"/>
              <a:t>Pre</a:t>
            </a:r>
            <a:r>
              <a:rPr lang="cs-CZ" dirty="0" smtClean="0"/>
              <a:t>-CRM – obchodní oddělení, nekoordinovaný přístup</a:t>
            </a:r>
          </a:p>
          <a:p>
            <a:r>
              <a:rPr lang="cs-CZ" dirty="0" smtClean="0"/>
              <a:t>0. stadium – tradiční marketing na produkt</a:t>
            </a:r>
          </a:p>
          <a:p>
            <a:r>
              <a:rPr lang="cs-CZ" dirty="0" smtClean="0"/>
              <a:t>1. stadium – orientace na zákazníka</a:t>
            </a:r>
          </a:p>
          <a:p>
            <a:r>
              <a:rPr lang="cs-CZ" dirty="0" smtClean="0"/>
              <a:t>2. stadium – proaktivní přístup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83970" name="Picture 2" descr="https://crmperth.files.wordpress.com/2014/11/crm6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14612"/>
            <a:ext cx="9144000" cy="5514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-2857"/>
            <a:ext cx="5688632" cy="683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aoblený obdélník 2"/>
          <p:cNvSpPr/>
          <p:nvPr/>
        </p:nvSpPr>
        <p:spPr>
          <a:xfrm>
            <a:off x="179512" y="156838"/>
            <a:ext cx="396044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cs-CZ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dirty="0" smtClean="0"/>
              <a:t>CRM  …  aplikační architektura</a:t>
            </a:r>
            <a:endParaRPr lang="cs-CZ" sz="2000" b="1" dirty="0"/>
          </a:p>
        </p:txBody>
      </p:sp>
      <p:sp>
        <p:nvSpPr>
          <p:cNvPr id="6" name="Oválný popisek 5"/>
          <p:cNvSpPr/>
          <p:nvPr/>
        </p:nvSpPr>
        <p:spPr>
          <a:xfrm>
            <a:off x="179512" y="1124744"/>
            <a:ext cx="2718288" cy="936104"/>
          </a:xfrm>
          <a:prstGeom prst="wedgeEllipseCallout">
            <a:avLst>
              <a:gd name="adj1" fmla="val 88488"/>
              <a:gd name="adj2" fmla="val -42274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cs-CZ" sz="1600" dirty="0" smtClean="0">
                <a:solidFill>
                  <a:srgbClr val="C00000"/>
                </a:solidFill>
              </a:rPr>
              <a:t>Operativní</a:t>
            </a:r>
            <a:endParaRPr lang="cs-CZ" sz="1600" dirty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1600" dirty="0" smtClean="0">
                <a:solidFill>
                  <a:srgbClr val="C00000"/>
                </a:solidFill>
              </a:rPr>
              <a:t>Analytická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600" dirty="0" err="1" smtClean="0">
                <a:solidFill>
                  <a:srgbClr val="C00000"/>
                </a:solidFill>
              </a:rPr>
              <a:t>Kolaborativní</a:t>
            </a:r>
            <a:endParaRPr lang="cs-CZ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10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Typy CRM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cs-CZ" sz="2400" dirty="0" smtClean="0">
                <a:solidFill>
                  <a:srgbClr val="FF0000"/>
                </a:solidFill>
              </a:rPr>
              <a:t>Operativní CRM</a:t>
            </a:r>
          </a:p>
          <a:p>
            <a:pPr marL="914400" lvl="1" indent="-514350">
              <a:buFontTx/>
              <a:buChar char="-"/>
            </a:pPr>
            <a:r>
              <a:rPr lang="cs-CZ" sz="2400" dirty="0" smtClean="0"/>
              <a:t>Zajišťuje realizaci CRM strategie, podporu obchodu a marketingu</a:t>
            </a:r>
          </a:p>
          <a:p>
            <a:pPr marL="914400" lvl="1" indent="-514350">
              <a:buFontTx/>
              <a:buChar char="-"/>
            </a:pPr>
            <a:r>
              <a:rPr lang="cs-CZ" sz="2400" dirty="0" smtClean="0"/>
              <a:t>Automatizace komunikačních a prodejních procesů</a:t>
            </a:r>
          </a:p>
          <a:p>
            <a:pPr marL="514350" indent="-514350">
              <a:buFontTx/>
              <a:buAutoNum type="arabicPeriod"/>
            </a:pPr>
            <a:r>
              <a:rPr lang="cs-CZ" sz="2400" dirty="0" smtClean="0">
                <a:solidFill>
                  <a:srgbClr val="FF0000"/>
                </a:solidFill>
              </a:rPr>
              <a:t>Analytický CRM</a:t>
            </a:r>
          </a:p>
          <a:p>
            <a:pPr marL="914400" lvl="1" indent="-514350">
              <a:buFontTx/>
              <a:buChar char="-"/>
            </a:pPr>
            <a:r>
              <a:rPr lang="cs-CZ" sz="2400" dirty="0" smtClean="0"/>
              <a:t>Analýza dat o zákaznících - Data </a:t>
            </a:r>
            <a:r>
              <a:rPr lang="cs-CZ" sz="2400" dirty="0" err="1" smtClean="0"/>
              <a:t>Mining</a:t>
            </a:r>
            <a:r>
              <a:rPr lang="cs-CZ" sz="2400" dirty="0" smtClean="0"/>
              <a:t>, Web </a:t>
            </a:r>
            <a:r>
              <a:rPr lang="cs-CZ" sz="2400" dirty="0" err="1" smtClean="0"/>
              <a:t>Mining</a:t>
            </a:r>
            <a:endParaRPr lang="cs-CZ" sz="2400" dirty="0" smtClean="0"/>
          </a:p>
          <a:p>
            <a:pPr marL="914400" lvl="1" indent="-514350">
              <a:buFontTx/>
              <a:buChar char="-"/>
            </a:pPr>
            <a:r>
              <a:rPr lang="cs-CZ" sz="2400" dirty="0" smtClean="0"/>
              <a:t>Jednotný pohled na zákazníka a jeho vývoj v čase</a:t>
            </a:r>
          </a:p>
          <a:p>
            <a:pPr marL="514350" indent="-514350">
              <a:buFontTx/>
              <a:buAutoNum type="arabicPeriod"/>
            </a:pPr>
            <a:r>
              <a:rPr lang="cs-CZ" sz="2400" dirty="0" err="1" smtClean="0">
                <a:solidFill>
                  <a:srgbClr val="FF0000"/>
                </a:solidFill>
              </a:rPr>
              <a:t>Kolaborativní</a:t>
            </a:r>
            <a:r>
              <a:rPr lang="cs-CZ" sz="2400" dirty="0" smtClean="0">
                <a:solidFill>
                  <a:srgbClr val="FF0000"/>
                </a:solidFill>
              </a:rPr>
              <a:t> CRM</a:t>
            </a:r>
          </a:p>
          <a:p>
            <a:pPr marL="514350" indent="-51435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	</a:t>
            </a:r>
            <a:r>
              <a:rPr lang="cs-CZ" sz="2400" dirty="0" smtClean="0"/>
              <a:t>- 	Rychlé a zabezpečené šíření vhodných klientských 	informací na odpovídající místa ve firmě </a:t>
            </a:r>
            <a:endParaRPr lang="cs-CZ" sz="2400" dirty="0" smtClean="0">
              <a:solidFill>
                <a:srgbClr val="FF0000"/>
              </a:solidFill>
            </a:endParaRPr>
          </a:p>
          <a:p>
            <a:pPr marL="514350" indent="-514350">
              <a:buFontTx/>
              <a:buAutoNum type="arabicPeriod"/>
            </a:pPr>
            <a:endParaRPr lang="cs-CZ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Analytické CRM</a:t>
            </a:r>
            <a:endParaRPr lang="cs-CZ" dirty="0"/>
          </a:p>
        </p:txBody>
      </p:sp>
      <p:pic>
        <p:nvPicPr>
          <p:cNvPr id="4" name="Zástupný symbol pro obsah 3" descr="CRM_Analytick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643856"/>
            <a:ext cx="6858000" cy="443865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 </a:t>
            </a:r>
            <a:r>
              <a:rPr lang="cs-CZ" dirty="0" err="1" smtClean="0"/>
              <a:t>mining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b="1" dirty="0" err="1" smtClean="0">
                <a:solidFill>
                  <a:srgbClr val="0070C0"/>
                </a:solidFill>
              </a:rPr>
              <a:t>Structure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Mining</a:t>
            </a:r>
            <a:r>
              <a:rPr lang="cs-CZ" b="1" dirty="0" smtClean="0">
                <a:solidFill>
                  <a:srgbClr val="0070C0"/>
                </a:solidFill>
              </a:rPr>
              <a:t>  </a:t>
            </a:r>
            <a:r>
              <a:rPr lang="cs-CZ" dirty="0" smtClean="0"/>
              <a:t>jak kupující používají web (jaké linky, jak využívají reklamu…)</a:t>
            </a:r>
          </a:p>
          <a:p>
            <a:pPr marL="514350" indent="-514350">
              <a:buAutoNum type="arabicPeriod"/>
            </a:pPr>
            <a:r>
              <a:rPr lang="cs-CZ" b="1" dirty="0" err="1" smtClean="0">
                <a:solidFill>
                  <a:srgbClr val="0070C0"/>
                </a:solidFill>
              </a:rPr>
              <a:t>Content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Mining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– data posbíraná přes vyhledávače</a:t>
            </a:r>
          </a:p>
          <a:p>
            <a:pPr marL="514350" indent="-514350">
              <a:buAutoNum type="arabicPeriod"/>
            </a:pPr>
            <a:r>
              <a:rPr lang="cs-CZ" b="1" dirty="0" err="1" smtClean="0">
                <a:solidFill>
                  <a:srgbClr val="0070C0"/>
                </a:solidFill>
              </a:rPr>
              <a:t>Usage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Mining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– data z on-line formulářů 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Kolaborativní</a:t>
            </a:r>
            <a:r>
              <a:rPr lang="cs-CZ" dirty="0" smtClean="0"/>
              <a:t> CRM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 smtClean="0"/>
              <a:t>Zahrnuje speciální funkcionalitu, která umožňuje komunikaci společnosti a jeho zákazníků prostřednictvím různorodých kanálů za účelem dosažení vyšší kvality vztahů se zákazníky.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Cílem </a:t>
            </a:r>
            <a:r>
              <a:rPr lang="cs-CZ" sz="2800" dirty="0" err="1" smtClean="0"/>
              <a:t>Kolaborativního</a:t>
            </a:r>
            <a:r>
              <a:rPr lang="cs-CZ" sz="2800" dirty="0" smtClean="0"/>
              <a:t> CRM je získávání  a sdílení informací různými odděleními, pro zvýšení kvality poskytovaných služeb zákazníkům.</a:t>
            </a:r>
            <a:endParaRPr lang="cs-CZ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CRM?</a:t>
            </a:r>
          </a:p>
          <a:p>
            <a:r>
              <a:rPr lang="cs-CZ" dirty="0" smtClean="0"/>
              <a:t>Co CRM řeší, co je jeho cílem</a:t>
            </a:r>
          </a:p>
          <a:p>
            <a:r>
              <a:rPr lang="cs-CZ" dirty="0" smtClean="0"/>
              <a:t>Z jakých částí se skládá?</a:t>
            </a:r>
          </a:p>
          <a:p>
            <a:r>
              <a:rPr lang="cs-CZ" dirty="0" smtClean="0"/>
              <a:t>Jaká jsou kritéria pro výběr CRM?</a:t>
            </a:r>
          </a:p>
          <a:p>
            <a:r>
              <a:rPr lang="cs-CZ" dirty="0" smtClean="0"/>
              <a:t>Jaké jsou typy CRM?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CRM by měl reflektovat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Segment trhu ve kterém podnik působí</a:t>
            </a:r>
          </a:p>
          <a:p>
            <a:pPr eaLnBrk="1" hangingPunct="1"/>
            <a:r>
              <a:rPr lang="cs-CZ" smtClean="0"/>
              <a:t>Velikost podniku</a:t>
            </a:r>
          </a:p>
          <a:p>
            <a:pPr eaLnBrk="1" hangingPunct="1"/>
            <a:r>
              <a:rPr lang="cs-CZ" smtClean="0"/>
              <a:t>Typ a množství zákazníků</a:t>
            </a:r>
          </a:p>
          <a:p>
            <a:pPr eaLnBrk="1" hangingPunct="1"/>
            <a:r>
              <a:rPr lang="cs-CZ" smtClean="0"/>
              <a:t>Typ a množství obchodních kanálů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Trh se CRM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Celosvětově 8 </a:t>
            </a:r>
            <a:r>
              <a:rPr lang="cs-CZ" dirty="0" err="1" smtClean="0"/>
              <a:t>mld</a:t>
            </a:r>
            <a:r>
              <a:rPr lang="cs-CZ" dirty="0" smtClean="0"/>
              <a:t> USD</a:t>
            </a:r>
          </a:p>
          <a:p>
            <a:r>
              <a:rPr lang="cs-CZ" dirty="0" smtClean="0"/>
              <a:t>SAP, Microsoft, </a:t>
            </a:r>
            <a:r>
              <a:rPr lang="cs-CZ" dirty="0" err="1" smtClean="0"/>
              <a:t>Oracle</a:t>
            </a:r>
            <a:r>
              <a:rPr lang="cs-CZ" dirty="0" smtClean="0"/>
              <a:t>, </a:t>
            </a:r>
            <a:r>
              <a:rPr lang="cs-CZ" dirty="0" err="1" smtClean="0"/>
              <a:t>SalesForce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CRM </a:t>
            </a:r>
            <a:r>
              <a:rPr lang="cs-CZ" dirty="0" err="1" smtClean="0"/>
              <a:t>Screenshot</a:t>
            </a:r>
            <a:r>
              <a:rPr lang="cs-CZ" dirty="0" smtClean="0"/>
              <a:t> - </a:t>
            </a:r>
            <a:r>
              <a:rPr lang="cs-CZ" dirty="0" err="1" smtClean="0"/>
              <a:t>Leonardo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C:\Users\Pavel\Documents\Diplomová Práce\leonardoAD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5"/>
            <a:ext cx="7416824" cy="4464496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crmforum.cz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crmportal.cz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CRM systémů na trhu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Helios</a:t>
            </a:r>
            <a:r>
              <a:rPr lang="cs-CZ" dirty="0" smtClean="0"/>
              <a:t> CRM</a:t>
            </a:r>
          </a:p>
          <a:p>
            <a:r>
              <a:rPr lang="cs-CZ" dirty="0" err="1" smtClean="0"/>
              <a:t>Oracle</a:t>
            </a:r>
            <a:r>
              <a:rPr lang="cs-CZ" dirty="0" smtClean="0"/>
              <a:t> CRM</a:t>
            </a:r>
          </a:p>
          <a:p>
            <a:r>
              <a:rPr lang="cs-CZ" smtClean="0"/>
              <a:t>SAP CRM</a:t>
            </a:r>
            <a:endParaRPr lang="cs-CZ" dirty="0" smtClean="0"/>
          </a:p>
          <a:p>
            <a:r>
              <a:rPr lang="cs-CZ" dirty="0" smtClean="0"/>
              <a:t>Microsoft Dynamics CRM</a:t>
            </a:r>
          </a:p>
          <a:p>
            <a:r>
              <a:rPr lang="cs-CZ" dirty="0" err="1" smtClean="0"/>
              <a:t>eWay</a:t>
            </a:r>
            <a:endParaRPr lang="cs-CZ" dirty="0" smtClean="0"/>
          </a:p>
          <a:p>
            <a:r>
              <a:rPr lang="cs-CZ" dirty="0" err="1" smtClean="0"/>
              <a:t>InTouch</a:t>
            </a:r>
            <a:r>
              <a:rPr lang="cs-CZ" dirty="0" smtClean="0"/>
              <a:t> CRM (</a:t>
            </a:r>
            <a:r>
              <a:rPr lang="cs-CZ" dirty="0" err="1" smtClean="0"/>
              <a:t>Anneca</a:t>
            </a:r>
            <a:r>
              <a:rPr lang="cs-CZ" dirty="0" smtClean="0"/>
              <a:t> s.r.o.)</a:t>
            </a:r>
          </a:p>
          <a:p>
            <a:r>
              <a:rPr lang="cs-CZ" dirty="0" smtClean="0"/>
              <a:t>QI CRM (DC </a:t>
            </a:r>
            <a:r>
              <a:rPr lang="cs-CZ" dirty="0" err="1" smtClean="0"/>
              <a:t>Concept</a:t>
            </a:r>
            <a:r>
              <a:rPr lang="cs-CZ" dirty="0" smtClean="0"/>
              <a:t> a.s.)</a:t>
            </a:r>
          </a:p>
          <a:p>
            <a:r>
              <a:rPr lang="cs-CZ" dirty="0" err="1" smtClean="0"/>
              <a:t>Sprinx</a:t>
            </a:r>
            <a:r>
              <a:rPr lang="cs-CZ" dirty="0" smtClean="0"/>
              <a:t> CRM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CRM -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Co je to CRM? </a:t>
            </a:r>
          </a:p>
          <a:p>
            <a:pPr lvl="1"/>
            <a:r>
              <a:rPr lang="cs-CZ" sz="1600" dirty="0" smtClean="0"/>
              <a:t>Systém pro správu informací o zákaznících</a:t>
            </a:r>
          </a:p>
          <a:p>
            <a:r>
              <a:rPr lang="cs-CZ" sz="2000" dirty="0" smtClean="0"/>
              <a:t>Co CRM řeší, co je jeho cílem</a:t>
            </a:r>
          </a:p>
          <a:p>
            <a:pPr lvl="1"/>
            <a:r>
              <a:rPr lang="cs-CZ" sz="1600" dirty="0" smtClean="0"/>
              <a:t>Zákazníci přinášejí zisk, analýzu klíčových zákazníků, podpora při rozhodování, marketingové kampaně</a:t>
            </a:r>
          </a:p>
          <a:p>
            <a:r>
              <a:rPr lang="cs-CZ" sz="2000" dirty="0" smtClean="0"/>
              <a:t>Z jakých částí se skládá?</a:t>
            </a:r>
          </a:p>
          <a:p>
            <a:pPr lvl="1"/>
            <a:r>
              <a:rPr lang="cs-CZ" sz="1600" dirty="0" smtClean="0"/>
              <a:t>Databáze centralizující informace, BI, software pro záznam informací o zákaznících, </a:t>
            </a:r>
            <a:r>
              <a:rPr lang="cs-CZ" sz="1600" dirty="0" err="1" smtClean="0"/>
              <a:t>sw</a:t>
            </a:r>
            <a:r>
              <a:rPr lang="cs-CZ" sz="1600" dirty="0" smtClean="0"/>
              <a:t> pro </a:t>
            </a:r>
            <a:r>
              <a:rPr lang="cs-CZ" sz="1600" dirty="0" err="1" smtClean="0"/>
              <a:t>call</a:t>
            </a:r>
            <a:r>
              <a:rPr lang="cs-CZ" sz="1600" dirty="0" smtClean="0"/>
              <a:t> centra apod.</a:t>
            </a:r>
          </a:p>
          <a:p>
            <a:r>
              <a:rPr lang="cs-CZ" sz="2000" dirty="0" smtClean="0"/>
              <a:t>Jaká jsou kritéria pro výběr CRM?</a:t>
            </a:r>
          </a:p>
          <a:p>
            <a:pPr lvl="1"/>
            <a:r>
              <a:rPr lang="cs-CZ" sz="1600" dirty="0" smtClean="0"/>
              <a:t>Segment trhu, počet a typ zákazníků, zkušenosti se CRM, …</a:t>
            </a:r>
          </a:p>
          <a:p>
            <a:r>
              <a:rPr lang="cs-CZ" sz="2000" dirty="0" smtClean="0"/>
              <a:t>Jaké jsou typy CRM?</a:t>
            </a:r>
          </a:p>
          <a:p>
            <a:pPr lvl="1"/>
            <a:r>
              <a:rPr lang="cs-CZ" sz="1600" dirty="0" smtClean="0"/>
              <a:t>Operativní, analytický, </a:t>
            </a:r>
            <a:r>
              <a:rPr lang="cs-CZ" sz="1600" smtClean="0"/>
              <a:t>kolaborativní</a:t>
            </a:r>
            <a:endParaRPr lang="cs-CZ" sz="16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CRM -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Sběr dat a vyhodnocování kontaktů se zákazníky</a:t>
            </a:r>
          </a:p>
          <a:p>
            <a:r>
              <a:rPr lang="cs-CZ" sz="2800" dirty="0" smtClean="0"/>
              <a:t>Zastupitelnost zaměstnanců ve vztahu k zákazníkovi</a:t>
            </a:r>
          </a:p>
          <a:p>
            <a:r>
              <a:rPr lang="cs-CZ" sz="2800" dirty="0" smtClean="0"/>
              <a:t>Získávání dat z jiných podnikových IS ve vztahu k zákazníkovi</a:t>
            </a:r>
          </a:p>
          <a:p>
            <a:r>
              <a:rPr lang="cs-CZ" sz="2800" dirty="0" smtClean="0"/>
              <a:t>Řízení a vyhodnocování marketingových kampaní</a:t>
            </a:r>
          </a:p>
          <a:p>
            <a:r>
              <a:rPr lang="cs-CZ" sz="2800" dirty="0" smtClean="0"/>
              <a:t>Řízení a vyhodnocování efektivity obchodníků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6516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 je CRM?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dirty="0" smtClean="0">
                <a:solidFill>
                  <a:srgbClr val="0070C0"/>
                </a:solidFill>
              </a:rPr>
              <a:t>CRM – </a:t>
            </a:r>
            <a:r>
              <a:rPr lang="cs-CZ" dirty="0" err="1" smtClean="0">
                <a:solidFill>
                  <a:srgbClr val="0070C0"/>
                </a:solidFill>
              </a:rPr>
              <a:t>Customer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Relationship</a:t>
            </a:r>
            <a:r>
              <a:rPr lang="cs-CZ" dirty="0" smtClean="0">
                <a:solidFill>
                  <a:srgbClr val="0070C0"/>
                </a:solidFill>
              </a:rPr>
              <a:t> Management</a:t>
            </a:r>
          </a:p>
          <a:p>
            <a:pPr eaLnBrk="1" hangingPunct="1">
              <a:buFontTx/>
              <a:buNone/>
            </a:pPr>
            <a:r>
              <a:rPr lang="cs-CZ" u="sng" dirty="0" smtClean="0">
                <a:solidFill>
                  <a:srgbClr val="FF0000"/>
                </a:solidFill>
              </a:rPr>
              <a:t>Systémy pro řízení vztahů se zákazníky. </a:t>
            </a:r>
            <a:endParaRPr lang="cs-CZ" u="sng" dirty="0" smtClean="0"/>
          </a:p>
          <a:p>
            <a:pPr eaLnBrk="1" hangingPunct="1">
              <a:buFontTx/>
              <a:buNone/>
            </a:pPr>
            <a:endParaRPr lang="cs-CZ" u="sng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cs-CZ" dirty="0" smtClean="0"/>
              <a:t>Dříve: </a:t>
            </a:r>
            <a:r>
              <a:rPr lang="cs-CZ" dirty="0" err="1" smtClean="0"/>
              <a:t>Relationship</a:t>
            </a:r>
            <a:r>
              <a:rPr lang="cs-CZ" dirty="0" smtClean="0"/>
              <a:t> Marketing</a:t>
            </a:r>
          </a:p>
          <a:p>
            <a:pPr eaLnBrk="1" hangingPunct="1">
              <a:buFontTx/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CRM a BI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Business Intelligen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194442"/>
            <a:ext cx="5040560" cy="47647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přináší zisk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dirty="0" smtClean="0"/>
              <a:t>Úvaha, co přináší firmě zisk:</a:t>
            </a:r>
          </a:p>
          <a:p>
            <a:pPr eaLnBrk="1" hangingPunct="1">
              <a:buFontTx/>
              <a:buNone/>
            </a:pPr>
            <a:endParaRPr lang="cs-CZ" dirty="0" smtClean="0"/>
          </a:p>
          <a:p>
            <a:pPr eaLnBrk="1" hangingPunct="1">
              <a:buFontTx/>
              <a:buNone/>
            </a:pPr>
            <a:r>
              <a:rPr lang="cs-CZ" dirty="0" smtClean="0"/>
              <a:t>	Dříve – Produkt</a:t>
            </a:r>
          </a:p>
          <a:p>
            <a:pPr eaLnBrk="1" hangingPunct="1">
              <a:buFontTx/>
              <a:buNone/>
            </a:pPr>
            <a:endParaRPr lang="cs-CZ" dirty="0" smtClean="0"/>
          </a:p>
          <a:p>
            <a:pPr eaLnBrk="1" hangingPunct="1">
              <a:buFontTx/>
              <a:buNone/>
            </a:pPr>
            <a:r>
              <a:rPr lang="cs-CZ" dirty="0" smtClean="0"/>
              <a:t>	Dnes – Zákazníci kupující produkt</a:t>
            </a:r>
          </a:p>
          <a:p>
            <a:pPr eaLnBrk="1" hangingPunct="1">
              <a:buFontTx/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 CRM řeší?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Jak podchytit informace o zákaznících stávajících i budoucích</a:t>
            </a:r>
          </a:p>
          <a:p>
            <a:pPr eaLnBrk="1" hangingPunct="1"/>
            <a:r>
              <a:rPr lang="cs-CZ" sz="2800" dirty="0" smtClean="0"/>
              <a:t>Jak podchytit ty zákazníky, kteří přinášejí největší zisk</a:t>
            </a:r>
          </a:p>
          <a:p>
            <a:pPr eaLnBrk="1" hangingPunct="1"/>
            <a:r>
              <a:rPr lang="cs-CZ" sz="2800" dirty="0" smtClean="0"/>
              <a:t>Jak vytvořit služby a produkty, které budou zákazníkům vyhovovat a které přinesou zisk</a:t>
            </a:r>
          </a:p>
          <a:p>
            <a:pPr eaLnBrk="1" hangingPunct="1"/>
            <a:r>
              <a:rPr lang="cs-CZ" sz="2800" dirty="0" smtClean="0"/>
              <a:t>Jak nejlépe se zákazníky komunikovat</a:t>
            </a:r>
          </a:p>
          <a:p>
            <a:pPr eaLnBrk="1" hangingPunct="1"/>
            <a:r>
              <a:rPr lang="cs-CZ" sz="2800" dirty="0" smtClean="0"/>
              <a:t>Zastupitelnost pracovníků obchodu a marketingu</a:t>
            </a:r>
          </a:p>
          <a:p>
            <a:pPr eaLnBrk="1" hangingPunct="1"/>
            <a:r>
              <a:rPr lang="cs-CZ" sz="2800" dirty="0" smtClean="0"/>
              <a:t>Řízení marketingových kampaní</a:t>
            </a:r>
          </a:p>
          <a:p>
            <a:pPr eaLnBrk="1" hangingPunct="1"/>
            <a:endParaRPr lang="cs-CZ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CRM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Analytický nástroj – podpora plánování</a:t>
            </a:r>
          </a:p>
          <a:p>
            <a:r>
              <a:rPr lang="cs-CZ" dirty="0" smtClean="0"/>
              <a:t>Formulování podnikové kultury</a:t>
            </a:r>
          </a:p>
          <a:p>
            <a:r>
              <a:rPr lang="cs-CZ" dirty="0" smtClean="0"/>
              <a:t>Pomoc při vytváření podnikové strategie</a:t>
            </a:r>
          </a:p>
          <a:p>
            <a:r>
              <a:rPr lang="cs-CZ" dirty="0" smtClean="0"/>
              <a:t>Záznam znalostí o zákaznících, jejich chování, potřeb, preferencí, zvyků</a:t>
            </a:r>
          </a:p>
          <a:p>
            <a:r>
              <a:rPr lang="cs-CZ" dirty="0" smtClean="0"/>
              <a:t>Podpora marketingu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CRM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Emaily</a:t>
            </a:r>
          </a:p>
          <a:p>
            <a:r>
              <a:rPr lang="cs-CZ" dirty="0" smtClean="0"/>
              <a:t>Telefonické rozhovory</a:t>
            </a:r>
          </a:p>
          <a:p>
            <a:r>
              <a:rPr lang="cs-CZ" dirty="0" smtClean="0"/>
              <a:t>Přímé kontakty</a:t>
            </a:r>
          </a:p>
          <a:p>
            <a:r>
              <a:rPr lang="cs-CZ" dirty="0" smtClean="0"/>
              <a:t>Zdroje z firemní oblasti – soubory, objednávky, smlouvy, kontrakty, web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Architektura CRM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eaLnBrk="1" hangingPunct="1"/>
            <a:r>
              <a:rPr lang="cs-CZ" dirty="0" smtClean="0"/>
              <a:t>Databáze, datový sklad</a:t>
            </a:r>
          </a:p>
          <a:p>
            <a:pPr eaLnBrk="1" hangingPunct="1"/>
            <a:r>
              <a:rPr lang="cs-CZ" dirty="0" smtClean="0"/>
              <a:t>Prostředky pro vedení dialogu se zákazníkem</a:t>
            </a:r>
          </a:p>
          <a:p>
            <a:pPr eaLnBrk="1" hangingPunct="1"/>
            <a:r>
              <a:rPr lang="cs-CZ" dirty="0" smtClean="0"/>
              <a:t>Prostředky pro přizpůsobování produktů a služeb zákazníkům – vrstva vzájemné komunikace</a:t>
            </a:r>
          </a:p>
          <a:p>
            <a:pPr eaLnBrk="1" hangingPunct="1"/>
            <a:r>
              <a:rPr lang="cs-CZ" dirty="0" smtClean="0"/>
              <a:t>Predikce, BI nástroje</a:t>
            </a:r>
          </a:p>
          <a:p>
            <a:pPr eaLnBrk="1" hangingPunct="1"/>
            <a:r>
              <a:rPr lang="cs-CZ" dirty="0" smtClean="0"/>
              <a:t>Automatizace marketingových činností, prodeje, servisních služeb, …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d749b4515b75daab8cddf4c6aa62231c4489491"/>
</p:tagLst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704</Words>
  <Application>Microsoft Office PowerPoint</Application>
  <PresentationFormat>Předvádění na obrazovce (4:3)</PresentationFormat>
  <Paragraphs>139</Paragraphs>
  <Slides>26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Výchozí návrh</vt:lpstr>
      <vt:lpstr>Informační systémy podnikové systémy CRM</vt:lpstr>
      <vt:lpstr>Cíl přednášky</vt:lpstr>
      <vt:lpstr>Co je CRM?</vt:lpstr>
      <vt:lpstr>CRM a BI</vt:lpstr>
      <vt:lpstr>Co přináší zisk</vt:lpstr>
      <vt:lpstr>Co CRM řeší?</vt:lpstr>
      <vt:lpstr>Cíl CRM</vt:lpstr>
      <vt:lpstr>Zdroje CRM</vt:lpstr>
      <vt:lpstr>Architektura CRM</vt:lpstr>
      <vt:lpstr>CRM – přehled modulů</vt:lpstr>
      <vt:lpstr>Faktory pro výběr CRM</vt:lpstr>
      <vt:lpstr>Kritéria pro výběr systému CRM</vt:lpstr>
      <vt:lpstr>CRM – stupně nasazení</vt:lpstr>
      <vt:lpstr>Prezentace aplikace PowerPoint</vt:lpstr>
      <vt:lpstr>Prezentace aplikace PowerPoint</vt:lpstr>
      <vt:lpstr>Typy CRM</vt:lpstr>
      <vt:lpstr>Analytické CRM</vt:lpstr>
      <vt:lpstr>Web mining</vt:lpstr>
      <vt:lpstr>Kolaborativní CRM</vt:lpstr>
      <vt:lpstr>CRM by měl reflektovat</vt:lpstr>
      <vt:lpstr>Trh se CRM</vt:lpstr>
      <vt:lpstr>CRM Screenshot - Leonardo</vt:lpstr>
      <vt:lpstr>Zdroje</vt:lpstr>
      <vt:lpstr>Příklady CRM systémů na trhu</vt:lpstr>
      <vt:lpstr>CRM - shrnutí</vt:lpstr>
      <vt:lpstr>CRM - shrnutí</vt:lpstr>
    </vt:vector>
  </TitlesOfParts>
  <Company>Kovo, Informační systémy a. 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systémy  CRM SYSTÉMY</dc:title>
  <dc:creator>Danel</dc:creator>
  <cp:lastModifiedBy>uzivatel</cp:lastModifiedBy>
  <cp:revision>63</cp:revision>
  <dcterms:created xsi:type="dcterms:W3CDTF">2009-04-08T21:23:14Z</dcterms:created>
  <dcterms:modified xsi:type="dcterms:W3CDTF">2017-01-06T10:13:33Z</dcterms:modified>
</cp:coreProperties>
</file>